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322" r:id="rId4"/>
    <p:sldId id="324" r:id="rId5"/>
    <p:sldId id="326" r:id="rId6"/>
    <p:sldId id="323" r:id="rId7"/>
    <p:sldId id="325" r:id="rId8"/>
    <p:sldId id="327" r:id="rId9"/>
    <p:sldId id="328" r:id="rId10"/>
    <p:sldId id="329" r:id="rId11"/>
    <p:sldId id="330" r:id="rId12"/>
    <p:sldId id="32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CC40B0-B75C-442D-96BE-767920D8B7EB}" v="1011" dt="2020-04-03T15:16:24.340"/>
    <p1510:client id="{A8D8D227-B18F-4AD5-92AE-C309DF124CAA}" v="1589" dt="2020-04-03T14:33:46.9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95225" autoAdjust="0"/>
  </p:normalViewPr>
  <p:slideViewPr>
    <p:cSldViewPr snapToGrid="0">
      <p:cViewPr varScale="1">
        <p:scale>
          <a:sx n="113" d="100"/>
          <a:sy n="113" d="100"/>
        </p:scale>
        <p:origin x="400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41D063F-20F5-4E75-B6E5-C493025DF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487B5BA3-E4C4-447E-8F4A-966E42E40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5B1C9B47-C990-4779-98A5-2938901F3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DD55-58B5-4D6C-AB0C-6F1A2BD2305D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5D372AA3-FEAD-4B64-83D0-11A20709D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9C4F8FC2-C703-4C5D-B261-B2A4A7AC8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41CF-EE78-4F2D-B60B-66948961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7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6B1AC72-F024-4784-971D-C1F513615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F0143311-0D8D-4FF7-A2CD-FC02F68CB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215F348A-D5D7-4A33-9F12-17D3C679F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DD55-58B5-4D6C-AB0C-6F1A2BD2305D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8A5661F-CA83-4529-8185-1E810A623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1FD5B13-A6AE-4FD7-8373-E4CB39AC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41CF-EE78-4F2D-B60B-66948961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E6FA8813-7FDD-43A8-8E56-5BCA929DF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6E530D17-59FA-41C6-B437-89C7EAD87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9559D466-3B41-4595-963C-67D5D14BD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DD55-58B5-4D6C-AB0C-6F1A2BD2305D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21ADBE68-BB4E-4271-9DD9-B99F8EE24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55AFF7C1-E028-43BC-AAA7-76EB33F3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41CF-EE78-4F2D-B60B-66948961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A423987-E8D0-4C8A-AB8B-8184F5EE2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D75274C-1022-47C6-81A2-90F1B157D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B6A7E49-8831-4895-82DE-C52D59DC3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DD55-58B5-4D6C-AB0C-6F1A2BD2305D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1B0A0790-520F-4D1A-BDDF-B393C4D9C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41EE825F-22E0-47BB-A550-61566AA03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41CF-EE78-4F2D-B60B-66948961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3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8D958F1-EE83-4C22-AFE1-F8EC1E3E3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24576288-6DC9-422C-B91B-1A199A461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20C72880-928A-4358-BB5C-9CE98F358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DD55-58B5-4D6C-AB0C-6F1A2BD2305D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20C0C6ED-8F24-4B31-B37F-808A2201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79200181-BAFE-4C66-AC0F-5DDB5C2F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41CF-EE78-4F2D-B60B-66948961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3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A96B3CD-8D1C-4D60-9C2F-42609205C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68A421D-AFE4-49BF-8BCC-32868F16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2F99523B-E217-4A24-A7D6-C0955C65C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91DE469B-1826-4DE1-AE9E-ECF21D626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DD55-58B5-4D6C-AB0C-6F1A2BD2305D}" type="datetimeFigureOut">
              <a:rPr lang="en-US" smtClean="0"/>
              <a:t>4/4/20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A0340968-5F13-4D9D-B084-0A76305BA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C794FA50-EBE9-4527-9904-B72ACD68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41CF-EE78-4F2D-B60B-66948961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2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CF20708-E021-4DBB-A134-4A1ED8EB9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1F1DA6B6-7662-4366-9499-BE4211AF6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D39A1DB6-E1B4-487E-88F3-108713A7C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16130A25-B880-43A3-BC76-30AB0EA99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A7C622C9-1867-43A0-A9E4-426C8F04B5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45B516F9-1AF2-4835-904F-FE73CBD96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DD55-58B5-4D6C-AB0C-6F1A2BD2305D}" type="datetimeFigureOut">
              <a:rPr lang="en-US" smtClean="0"/>
              <a:t>4/4/20</a:t>
            </a:fld>
            <a:endParaRPr lang="en-US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55076F1C-B856-4D65-849B-3C9BE9382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600E36B3-309B-412C-9225-91561DDAF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41CF-EE78-4F2D-B60B-66948961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8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51AE3CD-30D0-48BF-9BD8-6FFBCEED9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BFFF31D8-5A06-46A8-8A9D-D2830FBE2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DD55-58B5-4D6C-AB0C-6F1A2BD2305D}" type="datetimeFigureOut">
              <a:rPr lang="en-US" smtClean="0"/>
              <a:t>4/4/20</a:t>
            </a:fld>
            <a:endParaRPr lang="en-US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BAF1C159-29CB-4184-B3EB-AE41C144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3B5E85A9-BD82-4DBE-AF0B-D20CD6D14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41CF-EE78-4F2D-B60B-66948961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15DDF0CB-68B6-4B52-AF44-1A28F9ED3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DD55-58B5-4D6C-AB0C-6F1A2BD2305D}" type="datetimeFigureOut">
              <a:rPr lang="en-US" smtClean="0"/>
              <a:t>4/4/20</a:t>
            </a:fld>
            <a:endParaRPr lang="en-US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959489B2-7F0B-4270-8238-C6AAC3A62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CE0BDC10-C16F-449A-A884-EE2AB8A8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41CF-EE78-4F2D-B60B-66948961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EF9CDF1-EFFC-416A-B0CB-3106151C3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7CD9597-E360-4B49-9A27-98539B9A8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9567B80A-5F44-4F9F-9751-0D53CB089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06791143-9F19-4D9B-870B-6E66ED303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DD55-58B5-4D6C-AB0C-6F1A2BD2305D}" type="datetimeFigureOut">
              <a:rPr lang="en-US" smtClean="0"/>
              <a:t>4/4/20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F1733F64-6FEE-49AB-B64C-10DC9E80B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921B178E-21C8-4283-82BC-BA60A9508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41CF-EE78-4F2D-B60B-66948961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3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EC588AA-5E06-409D-8154-DD41112C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5A2D89DE-9F58-4FC1-BB1D-9F6C28E9FD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31B8CFBF-C44C-4609-BD8C-AA8063D68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4CB48304-4DF8-4565-9193-BA87ADABB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DD55-58B5-4D6C-AB0C-6F1A2BD2305D}" type="datetimeFigureOut">
              <a:rPr lang="en-US" smtClean="0"/>
              <a:t>4/4/20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CEFEF4AA-DC52-431D-8B22-92734A98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3DA19CAF-2010-4F08-93E3-253F01223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41CF-EE78-4F2D-B60B-66948961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05547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8DF6B23E-01BE-46AF-B014-89B6FD53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E026134E-5836-49E4-84A5-EF4D42EB2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CF777B69-7C55-4222-8589-165316CB45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DD55-58B5-4D6C-AB0C-6F1A2BD2305D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E373EB57-12E9-4FCA-A589-6F09036F2F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28B99F43-8411-4026-B78D-3DB62C703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E41CF-EE78-4F2D-B60B-66948961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3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61B91595-DF01-4E8B-80BF-B812BA9BFD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346694"/>
            <a:ext cx="10447252" cy="1511306"/>
          </a:xfrm>
          <a:custGeom>
            <a:avLst/>
            <a:gdLst>
              <a:gd name="connsiteX0" fmla="*/ 0 w 10447252"/>
              <a:gd name="connsiteY0" fmla="*/ 0 h 1511306"/>
              <a:gd name="connsiteX1" fmla="*/ 3100647 w 10447252"/>
              <a:gd name="connsiteY1" fmla="*/ 0 h 1511306"/>
              <a:gd name="connsiteX2" fmla="*/ 3292695 w 10447252"/>
              <a:gd name="connsiteY2" fmla="*/ 0 h 1511306"/>
              <a:gd name="connsiteX3" fmla="*/ 3340133 w 10447252"/>
              <a:gd name="connsiteY3" fmla="*/ 0 h 1511306"/>
              <a:gd name="connsiteX4" fmla="*/ 4310215 w 10447252"/>
              <a:gd name="connsiteY4" fmla="*/ 0 h 1511306"/>
              <a:gd name="connsiteX5" fmla="*/ 5506390 w 10447252"/>
              <a:gd name="connsiteY5" fmla="*/ 0 h 1511306"/>
              <a:gd name="connsiteX6" fmla="*/ 5506390 w 10447252"/>
              <a:gd name="connsiteY6" fmla="*/ 2544 h 1511306"/>
              <a:gd name="connsiteX7" fmla="*/ 5901778 w 10447252"/>
              <a:gd name="connsiteY7" fmla="*/ 2544 h 1511306"/>
              <a:gd name="connsiteX8" fmla="*/ 5901778 w 10447252"/>
              <a:gd name="connsiteY8" fmla="*/ 0 h 1511306"/>
              <a:gd name="connsiteX9" fmla="*/ 10447252 w 10447252"/>
              <a:gd name="connsiteY9" fmla="*/ 0 h 1511306"/>
              <a:gd name="connsiteX10" fmla="*/ 9749635 w 10447252"/>
              <a:gd name="connsiteY10" fmla="*/ 1511301 h 1511306"/>
              <a:gd name="connsiteX11" fmla="*/ 5901779 w 10447252"/>
              <a:gd name="connsiteY11" fmla="*/ 1511301 h 1511306"/>
              <a:gd name="connsiteX12" fmla="*/ 5901779 w 10447252"/>
              <a:gd name="connsiteY12" fmla="*/ 1511304 h 1511306"/>
              <a:gd name="connsiteX13" fmla="*/ 5506390 w 10447252"/>
              <a:gd name="connsiteY13" fmla="*/ 1511304 h 1511306"/>
              <a:gd name="connsiteX14" fmla="*/ 5506390 w 10447252"/>
              <a:gd name="connsiteY14" fmla="*/ 1511306 h 1511306"/>
              <a:gd name="connsiteX15" fmla="*/ 4434058 w 10447252"/>
              <a:gd name="connsiteY15" fmla="*/ 1511306 h 1511306"/>
              <a:gd name="connsiteX16" fmla="*/ 4319855 w 10447252"/>
              <a:gd name="connsiteY16" fmla="*/ 1511306 h 1511306"/>
              <a:gd name="connsiteX17" fmla="*/ 4310215 w 10447252"/>
              <a:gd name="connsiteY17" fmla="*/ 1511306 h 1511306"/>
              <a:gd name="connsiteX18" fmla="*/ 3340133 w 10447252"/>
              <a:gd name="connsiteY18" fmla="*/ 1511306 h 1511306"/>
              <a:gd name="connsiteX19" fmla="*/ 3292695 w 10447252"/>
              <a:gd name="connsiteY19" fmla="*/ 1511306 h 1511306"/>
              <a:gd name="connsiteX20" fmla="*/ 3100647 w 10447252"/>
              <a:gd name="connsiteY20" fmla="*/ 1511306 h 1511306"/>
              <a:gd name="connsiteX21" fmla="*/ 0 w 10447252"/>
              <a:gd name="connsiteY21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447252" h="1511306">
                <a:moveTo>
                  <a:pt x="0" y="0"/>
                </a:moveTo>
                <a:lnTo>
                  <a:pt x="3100647" y="0"/>
                </a:lnTo>
                <a:lnTo>
                  <a:pt x="3292695" y="0"/>
                </a:lnTo>
                <a:lnTo>
                  <a:pt x="3340133" y="0"/>
                </a:lnTo>
                <a:lnTo>
                  <a:pt x="4310215" y="0"/>
                </a:lnTo>
                <a:lnTo>
                  <a:pt x="5506390" y="0"/>
                </a:lnTo>
                <a:lnTo>
                  <a:pt x="5506390" y="2544"/>
                </a:lnTo>
                <a:lnTo>
                  <a:pt x="5901778" y="2544"/>
                </a:lnTo>
                <a:lnTo>
                  <a:pt x="5901778" y="0"/>
                </a:lnTo>
                <a:lnTo>
                  <a:pt x="10447252" y="0"/>
                </a:lnTo>
                <a:lnTo>
                  <a:pt x="9749635" y="1511301"/>
                </a:lnTo>
                <a:lnTo>
                  <a:pt x="5901779" y="1511301"/>
                </a:lnTo>
                <a:lnTo>
                  <a:pt x="5901779" y="1511304"/>
                </a:lnTo>
                <a:lnTo>
                  <a:pt x="5506390" y="1511304"/>
                </a:lnTo>
                <a:lnTo>
                  <a:pt x="5506390" y="1511306"/>
                </a:lnTo>
                <a:lnTo>
                  <a:pt x="4434058" y="1511306"/>
                </a:lnTo>
                <a:lnTo>
                  <a:pt x="4319855" y="1511306"/>
                </a:lnTo>
                <a:lnTo>
                  <a:pt x="4310215" y="1511306"/>
                </a:lnTo>
                <a:lnTo>
                  <a:pt x="3340133" y="1511306"/>
                </a:lnTo>
                <a:lnTo>
                  <a:pt x="3292695" y="1511306"/>
                </a:lnTo>
                <a:lnTo>
                  <a:pt x="3100647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DD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AC533DD-1CF6-4A33-852D-3877441533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2891" y="5346700"/>
            <a:ext cx="2329109" cy="1511301"/>
          </a:xfrm>
          <a:custGeom>
            <a:avLst/>
            <a:gdLst>
              <a:gd name="connsiteX0" fmla="*/ 697617 w 2329109"/>
              <a:gd name="connsiteY0" fmla="*/ 0 h 1511301"/>
              <a:gd name="connsiteX1" fmla="*/ 2329109 w 2329109"/>
              <a:gd name="connsiteY1" fmla="*/ 0 h 1511301"/>
              <a:gd name="connsiteX2" fmla="*/ 2329109 w 2329109"/>
              <a:gd name="connsiteY2" fmla="*/ 1511301 h 1511301"/>
              <a:gd name="connsiteX3" fmla="*/ 0 w 2329109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9109" h="1511301">
                <a:moveTo>
                  <a:pt x="697617" y="0"/>
                </a:moveTo>
                <a:lnTo>
                  <a:pt x="2329109" y="0"/>
                </a:lnTo>
                <a:lnTo>
                  <a:pt x="2329109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A1230A21-398F-4F44-80BF-3FF29F6A0A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995" y="1517199"/>
            <a:ext cx="9680010" cy="1911801"/>
          </a:xfrm>
          <a:prstGeom prst="rect">
            <a:avLst/>
          </a:prstGeom>
        </p:spPr>
      </p:pic>
      <p:sp>
        <p:nvSpPr>
          <p:cNvPr id="2" name="Titlu 1">
            <a:extLst>
              <a:ext uri="{FF2B5EF4-FFF2-40B4-BE49-F238E27FC236}">
                <a16:creationId xmlns:a16="http://schemas.microsoft.com/office/drawing/2014/main" id="{D7B9ED87-1AFD-4FAD-887F-FFD9FF2C8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366" y="3888293"/>
            <a:ext cx="9020209" cy="1281725"/>
          </a:xfrm>
        </p:spPr>
        <p:txBody>
          <a:bodyPr>
            <a:normAutofit fontScale="90000"/>
          </a:bodyPr>
          <a:lstStyle/>
          <a:p>
            <a:pPr algn="l"/>
            <a:br>
              <a:rPr lang="en-GB" sz="4000" dirty="0">
                <a:solidFill>
                  <a:srgbClr val="000000"/>
                </a:solidFill>
              </a:rPr>
            </a:br>
            <a:br>
              <a:rPr lang="en-GB" sz="4000" dirty="0">
                <a:solidFill>
                  <a:srgbClr val="000000"/>
                </a:solidFill>
              </a:rPr>
            </a:br>
            <a:br>
              <a:rPr lang="en-GB" sz="4000" dirty="0">
                <a:solidFill>
                  <a:srgbClr val="000000"/>
                </a:solidFill>
              </a:rPr>
            </a:br>
            <a:br>
              <a:rPr lang="en-GB" sz="4000" dirty="0">
                <a:solidFill>
                  <a:srgbClr val="000000"/>
                </a:solidFill>
              </a:rPr>
            </a:br>
            <a:br>
              <a:rPr lang="en-GB" sz="4000" dirty="0">
                <a:solidFill>
                  <a:srgbClr val="000000"/>
                </a:solidFill>
              </a:rPr>
            </a:br>
            <a:br>
              <a:rPr lang="en-GB" sz="4000" dirty="0">
                <a:solidFill>
                  <a:srgbClr val="000000"/>
                </a:solidFill>
              </a:rPr>
            </a:br>
            <a:r>
              <a:rPr lang="en-GB" sz="4000" b="1" dirty="0">
                <a:solidFill>
                  <a:srgbClr val="000000"/>
                </a:solidFill>
              </a:rPr>
              <a:t>Technical unemployment</a:t>
            </a:r>
            <a:endParaRPr lang="en-GB" sz="4000" dirty="0">
              <a:solidFill>
                <a:srgbClr val="000000"/>
              </a:solidFill>
              <a:cs typeface="Calibri Light"/>
            </a:endParaRP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A021A27C-20BB-4220-B2B0-940AF91F49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470" y="5754874"/>
            <a:ext cx="9095651" cy="347473"/>
          </a:xfrm>
        </p:spPr>
        <p:txBody>
          <a:bodyPr>
            <a:normAutofit/>
          </a:bodyPr>
          <a:lstStyle/>
          <a:p>
            <a:pPr algn="l"/>
            <a:r>
              <a:rPr lang="ro-RO" sz="1600" b="1" dirty="0">
                <a:solidFill>
                  <a:srgbClr val="000000"/>
                </a:solidFill>
              </a:rPr>
              <a:t>2020</a:t>
            </a:r>
          </a:p>
          <a:p>
            <a:pPr algn="l"/>
            <a:endParaRPr lang="ro-RO" sz="1600" dirty="0">
              <a:solidFill>
                <a:srgbClr val="000000"/>
              </a:solidFill>
            </a:endParaRPr>
          </a:p>
          <a:p>
            <a:pPr algn="l"/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03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C61E751-13A9-4DF0-8CC1-417E74069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59" y="506104"/>
            <a:ext cx="10515600" cy="558913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b="1" dirty="0">
              <a:solidFill>
                <a:srgbClr val="AB0830"/>
              </a:solidFill>
              <a:latin typeface="Cambria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b="1" dirty="0">
                <a:solidFill>
                  <a:srgbClr val="AB0830"/>
                </a:solidFill>
                <a:latin typeface="Cambria"/>
                <a:cs typeface="Times New Roman"/>
              </a:rPr>
              <a:t>Technical unemployment</a:t>
            </a: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dirty="0">
              <a:solidFill>
                <a:prstClr val="white">
                  <a:lumMod val="50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GB" sz="1800" dirty="0">
              <a:solidFill>
                <a:prstClr val="white">
                  <a:lumMod val="50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31242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Where can you submit the documents for reimbursing the technical unemployment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compensation?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GB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GB" sz="2100" dirty="0">
                <a:latin typeface="Verdana" panose="020B0604030504040204" pitchFamily="34" charset="0"/>
                <a:ea typeface="Verdana" panose="020B0604030504040204" pitchFamily="34" charset="0"/>
              </a:rPr>
              <a:t>ANOFM - https://www.anofm.ro/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GB" sz="2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000" dirty="0">
              <a:latin typeface="Verdana"/>
              <a:ea typeface="Verdana"/>
              <a:cs typeface="Verdana"/>
            </a:endParaRPr>
          </a:p>
          <a:p>
            <a:pPr indent="31242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When do you have to submit the documents?</a:t>
            </a:r>
          </a:p>
          <a:p>
            <a:pPr marL="717550" indent="2647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 Starting with April 1st 2020 for March 16 to March 31  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2647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 Starting with May 1st 2020 for April 1st to April 16</a:t>
            </a:r>
          </a:p>
          <a:p>
            <a:pPr marL="717550"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755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64795" indent="36322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When does the State pay?</a:t>
            </a:r>
          </a:p>
          <a:p>
            <a:pPr marL="628650" indent="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GB" sz="2000" dirty="0">
                <a:latin typeface="Verdana"/>
                <a:ea typeface="Verdana"/>
                <a:cs typeface="Verdana"/>
              </a:rPr>
              <a:t> Within 15 days from the submission of documents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marL="628650" indent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2349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indent="3124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en-GB" sz="1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  <p:pic>
        <p:nvPicPr>
          <p:cNvPr id="5" name="Imagine 4" descr="O imagine care conține semn, oprire&#10;&#10;Descrierea a fost generată cu un grad foarte mare de încredere">
            <a:extLst>
              <a:ext uri="{FF2B5EF4-FFF2-40B4-BE49-F238E27FC236}">
                <a16:creationId xmlns:a16="http://schemas.microsoft.com/office/drawing/2014/main" id="{BC154097-D8F9-47C1-A430-917769C54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452" y="0"/>
            <a:ext cx="1378696" cy="1378696"/>
          </a:xfrm>
          <a:prstGeom prst="rect">
            <a:avLst/>
          </a:prstGeom>
        </p:spPr>
      </p:pic>
      <p:sp>
        <p:nvSpPr>
          <p:cNvPr id="4" name="Subtitlu 2">
            <a:extLst>
              <a:ext uri="{FF2B5EF4-FFF2-40B4-BE49-F238E27FC236}">
                <a16:creationId xmlns:a16="http://schemas.microsoft.com/office/drawing/2014/main" id="{94B8DA2C-11AC-4874-94D5-F701583CC564}"/>
              </a:ext>
            </a:extLst>
          </p:cNvPr>
          <p:cNvSpPr txBox="1">
            <a:spLocks/>
          </p:cNvSpPr>
          <p:nvPr/>
        </p:nvSpPr>
        <p:spPr>
          <a:xfrm>
            <a:off x="1548174" y="6004423"/>
            <a:ext cx="9095651" cy="347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600" b="1" dirty="0">
                <a:solidFill>
                  <a:srgbClr val="C00000"/>
                </a:solidFill>
              </a:rPr>
              <a:t>vasiliumiclea.ro</a:t>
            </a:r>
          </a:p>
          <a:p>
            <a:pPr algn="l"/>
            <a:endParaRPr lang="ro-RO" sz="1600" dirty="0">
              <a:solidFill>
                <a:srgbClr val="000000"/>
              </a:solidFill>
            </a:endParaRPr>
          </a:p>
          <a:p>
            <a:pPr algn="l"/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52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C61E751-13A9-4DF0-8CC1-417E74069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59" y="506104"/>
            <a:ext cx="10515600" cy="55891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b="1" dirty="0">
              <a:solidFill>
                <a:srgbClr val="AB0830"/>
              </a:solidFill>
              <a:latin typeface="Cambria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b="1" dirty="0">
              <a:solidFill>
                <a:srgbClr val="AB0830"/>
              </a:solidFill>
              <a:latin typeface="Cambria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b="1" dirty="0">
                <a:solidFill>
                  <a:srgbClr val="AB0830"/>
                </a:solidFill>
                <a:latin typeface="Cambria"/>
                <a:cs typeface="Times New Roman"/>
              </a:rPr>
              <a:t>Technical unemployment</a:t>
            </a: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dirty="0">
              <a:solidFill>
                <a:prstClr val="white">
                  <a:lumMod val="50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dirty="0">
              <a:solidFill>
                <a:prstClr val="white">
                  <a:lumMod val="50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31242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When is the compensation paid?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2349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 Within no more than 3 working days from the day the employer received the payment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ZA" sz="2000" dirty="0">
                <a:latin typeface="Verdana"/>
                <a:ea typeface="Verdana"/>
                <a:cs typeface="Verdana"/>
              </a:rPr>
              <a:t>from</a:t>
            </a:r>
            <a:r>
              <a:rPr lang="ro-RO" sz="2000" dirty="0">
                <a:latin typeface="Verdana"/>
                <a:ea typeface="Verdana"/>
                <a:cs typeface="Verdana"/>
              </a:rPr>
              <a:t> t</a:t>
            </a:r>
            <a:r>
              <a:rPr lang="en-GB" sz="2000" dirty="0">
                <a:latin typeface="Verdana"/>
                <a:ea typeface="Verdana"/>
                <a:cs typeface="Verdana"/>
              </a:rPr>
              <a:t>he State</a:t>
            </a:r>
          </a:p>
          <a:p>
            <a:pPr marL="57150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000" dirty="0">
              <a:latin typeface="Verdana"/>
              <a:ea typeface="Verdana"/>
              <a:cs typeface="Verdana"/>
            </a:endParaRPr>
          </a:p>
          <a:p>
            <a:pPr marL="57150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* The employer can pay the allowance even before the moment of the reimbursement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indent="3124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en-GB" sz="1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  <p:pic>
        <p:nvPicPr>
          <p:cNvPr id="5" name="Imagine 4" descr="O imagine care conține semn, oprire&#10;&#10;Descrierea a fost generată cu un grad foarte mare de încredere">
            <a:extLst>
              <a:ext uri="{FF2B5EF4-FFF2-40B4-BE49-F238E27FC236}">
                <a16:creationId xmlns:a16="http://schemas.microsoft.com/office/drawing/2014/main" id="{BC154097-D8F9-47C1-A430-917769C54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452" y="0"/>
            <a:ext cx="1378696" cy="1378696"/>
          </a:xfrm>
          <a:prstGeom prst="rect">
            <a:avLst/>
          </a:prstGeom>
        </p:spPr>
      </p:pic>
      <p:sp>
        <p:nvSpPr>
          <p:cNvPr id="4" name="Subtitlu 2">
            <a:extLst>
              <a:ext uri="{FF2B5EF4-FFF2-40B4-BE49-F238E27FC236}">
                <a16:creationId xmlns:a16="http://schemas.microsoft.com/office/drawing/2014/main" id="{94B8DA2C-11AC-4874-94D5-F701583CC564}"/>
              </a:ext>
            </a:extLst>
          </p:cNvPr>
          <p:cNvSpPr txBox="1">
            <a:spLocks/>
          </p:cNvSpPr>
          <p:nvPr/>
        </p:nvSpPr>
        <p:spPr>
          <a:xfrm>
            <a:off x="1548174" y="6004423"/>
            <a:ext cx="9095651" cy="347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600" b="1" dirty="0">
                <a:solidFill>
                  <a:srgbClr val="C00000"/>
                </a:solidFill>
              </a:rPr>
              <a:t>vasiliumiclea.ro</a:t>
            </a:r>
          </a:p>
          <a:p>
            <a:pPr algn="l"/>
            <a:endParaRPr lang="ro-RO" sz="1600" dirty="0">
              <a:solidFill>
                <a:srgbClr val="000000"/>
              </a:solidFill>
            </a:endParaRPr>
          </a:p>
          <a:p>
            <a:pPr algn="l"/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859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61B91595-DF01-4E8B-80BF-B812BA9BFD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346694"/>
            <a:ext cx="10447252" cy="1511306"/>
          </a:xfrm>
          <a:custGeom>
            <a:avLst/>
            <a:gdLst>
              <a:gd name="connsiteX0" fmla="*/ 0 w 10447252"/>
              <a:gd name="connsiteY0" fmla="*/ 0 h 1511306"/>
              <a:gd name="connsiteX1" fmla="*/ 3100647 w 10447252"/>
              <a:gd name="connsiteY1" fmla="*/ 0 h 1511306"/>
              <a:gd name="connsiteX2" fmla="*/ 3292695 w 10447252"/>
              <a:gd name="connsiteY2" fmla="*/ 0 h 1511306"/>
              <a:gd name="connsiteX3" fmla="*/ 3340133 w 10447252"/>
              <a:gd name="connsiteY3" fmla="*/ 0 h 1511306"/>
              <a:gd name="connsiteX4" fmla="*/ 4310215 w 10447252"/>
              <a:gd name="connsiteY4" fmla="*/ 0 h 1511306"/>
              <a:gd name="connsiteX5" fmla="*/ 5506390 w 10447252"/>
              <a:gd name="connsiteY5" fmla="*/ 0 h 1511306"/>
              <a:gd name="connsiteX6" fmla="*/ 5506390 w 10447252"/>
              <a:gd name="connsiteY6" fmla="*/ 2544 h 1511306"/>
              <a:gd name="connsiteX7" fmla="*/ 5901778 w 10447252"/>
              <a:gd name="connsiteY7" fmla="*/ 2544 h 1511306"/>
              <a:gd name="connsiteX8" fmla="*/ 5901778 w 10447252"/>
              <a:gd name="connsiteY8" fmla="*/ 0 h 1511306"/>
              <a:gd name="connsiteX9" fmla="*/ 10447252 w 10447252"/>
              <a:gd name="connsiteY9" fmla="*/ 0 h 1511306"/>
              <a:gd name="connsiteX10" fmla="*/ 9749635 w 10447252"/>
              <a:gd name="connsiteY10" fmla="*/ 1511301 h 1511306"/>
              <a:gd name="connsiteX11" fmla="*/ 5901779 w 10447252"/>
              <a:gd name="connsiteY11" fmla="*/ 1511301 h 1511306"/>
              <a:gd name="connsiteX12" fmla="*/ 5901779 w 10447252"/>
              <a:gd name="connsiteY12" fmla="*/ 1511304 h 1511306"/>
              <a:gd name="connsiteX13" fmla="*/ 5506390 w 10447252"/>
              <a:gd name="connsiteY13" fmla="*/ 1511304 h 1511306"/>
              <a:gd name="connsiteX14" fmla="*/ 5506390 w 10447252"/>
              <a:gd name="connsiteY14" fmla="*/ 1511306 h 1511306"/>
              <a:gd name="connsiteX15" fmla="*/ 4434058 w 10447252"/>
              <a:gd name="connsiteY15" fmla="*/ 1511306 h 1511306"/>
              <a:gd name="connsiteX16" fmla="*/ 4319855 w 10447252"/>
              <a:gd name="connsiteY16" fmla="*/ 1511306 h 1511306"/>
              <a:gd name="connsiteX17" fmla="*/ 4310215 w 10447252"/>
              <a:gd name="connsiteY17" fmla="*/ 1511306 h 1511306"/>
              <a:gd name="connsiteX18" fmla="*/ 3340133 w 10447252"/>
              <a:gd name="connsiteY18" fmla="*/ 1511306 h 1511306"/>
              <a:gd name="connsiteX19" fmla="*/ 3292695 w 10447252"/>
              <a:gd name="connsiteY19" fmla="*/ 1511306 h 1511306"/>
              <a:gd name="connsiteX20" fmla="*/ 3100647 w 10447252"/>
              <a:gd name="connsiteY20" fmla="*/ 1511306 h 1511306"/>
              <a:gd name="connsiteX21" fmla="*/ 0 w 10447252"/>
              <a:gd name="connsiteY21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447252" h="1511306">
                <a:moveTo>
                  <a:pt x="0" y="0"/>
                </a:moveTo>
                <a:lnTo>
                  <a:pt x="3100647" y="0"/>
                </a:lnTo>
                <a:lnTo>
                  <a:pt x="3292695" y="0"/>
                </a:lnTo>
                <a:lnTo>
                  <a:pt x="3340133" y="0"/>
                </a:lnTo>
                <a:lnTo>
                  <a:pt x="4310215" y="0"/>
                </a:lnTo>
                <a:lnTo>
                  <a:pt x="5506390" y="0"/>
                </a:lnTo>
                <a:lnTo>
                  <a:pt x="5506390" y="2544"/>
                </a:lnTo>
                <a:lnTo>
                  <a:pt x="5901778" y="2544"/>
                </a:lnTo>
                <a:lnTo>
                  <a:pt x="5901778" y="0"/>
                </a:lnTo>
                <a:lnTo>
                  <a:pt x="10447252" y="0"/>
                </a:lnTo>
                <a:lnTo>
                  <a:pt x="9749635" y="1511301"/>
                </a:lnTo>
                <a:lnTo>
                  <a:pt x="5901779" y="1511301"/>
                </a:lnTo>
                <a:lnTo>
                  <a:pt x="5901779" y="1511304"/>
                </a:lnTo>
                <a:lnTo>
                  <a:pt x="5506390" y="1511304"/>
                </a:lnTo>
                <a:lnTo>
                  <a:pt x="5506390" y="1511306"/>
                </a:lnTo>
                <a:lnTo>
                  <a:pt x="4434058" y="1511306"/>
                </a:lnTo>
                <a:lnTo>
                  <a:pt x="4319855" y="1511306"/>
                </a:lnTo>
                <a:lnTo>
                  <a:pt x="4310215" y="1511306"/>
                </a:lnTo>
                <a:lnTo>
                  <a:pt x="3340133" y="1511306"/>
                </a:lnTo>
                <a:lnTo>
                  <a:pt x="3292695" y="1511306"/>
                </a:lnTo>
                <a:lnTo>
                  <a:pt x="3100647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DD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AC533DD-1CF6-4A33-852D-3877441533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2891" y="5346700"/>
            <a:ext cx="2329109" cy="1511301"/>
          </a:xfrm>
          <a:custGeom>
            <a:avLst/>
            <a:gdLst>
              <a:gd name="connsiteX0" fmla="*/ 697617 w 2329109"/>
              <a:gd name="connsiteY0" fmla="*/ 0 h 1511301"/>
              <a:gd name="connsiteX1" fmla="*/ 2329109 w 2329109"/>
              <a:gd name="connsiteY1" fmla="*/ 0 h 1511301"/>
              <a:gd name="connsiteX2" fmla="*/ 2329109 w 2329109"/>
              <a:gd name="connsiteY2" fmla="*/ 1511301 h 1511301"/>
              <a:gd name="connsiteX3" fmla="*/ 0 w 2329109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9109" h="1511301">
                <a:moveTo>
                  <a:pt x="697617" y="0"/>
                </a:moveTo>
                <a:lnTo>
                  <a:pt x="2329109" y="0"/>
                </a:lnTo>
                <a:lnTo>
                  <a:pt x="2329109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A1230A21-398F-4F44-80BF-3FF29F6A0A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995" y="1517199"/>
            <a:ext cx="9680010" cy="1911801"/>
          </a:xfrm>
          <a:prstGeom prst="rect">
            <a:avLst/>
          </a:prstGeom>
        </p:spPr>
      </p:pic>
      <p:sp>
        <p:nvSpPr>
          <p:cNvPr id="2" name="Titlu 1">
            <a:extLst>
              <a:ext uri="{FF2B5EF4-FFF2-40B4-BE49-F238E27FC236}">
                <a16:creationId xmlns:a16="http://schemas.microsoft.com/office/drawing/2014/main" id="{D7B9ED87-1AFD-4FAD-887F-FFD9FF2C8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240" y="4300883"/>
            <a:ext cx="9095651" cy="830231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rgbClr val="AB0830"/>
                </a:solidFill>
                <a:latin typeface="Cambria"/>
                <a:ea typeface="Verdana"/>
                <a:cs typeface="Verdana"/>
              </a:rPr>
              <a:t>Thank you! </a:t>
            </a:r>
            <a:r>
              <a:rPr lang="en-GB" sz="4000" b="1" dirty="0">
                <a:solidFill>
                  <a:srgbClr val="C00000"/>
                </a:solidFill>
              </a:rPr>
              <a:t>	</a:t>
            </a:r>
            <a:r>
              <a:rPr lang="en-GB" sz="40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6" name="Subtitlu 2">
            <a:extLst>
              <a:ext uri="{FF2B5EF4-FFF2-40B4-BE49-F238E27FC236}">
                <a16:creationId xmlns:a16="http://schemas.microsoft.com/office/drawing/2014/main" id="{C3A0F165-443F-472B-A900-5057E227FEE6}"/>
              </a:ext>
            </a:extLst>
          </p:cNvPr>
          <p:cNvSpPr txBox="1">
            <a:spLocks/>
          </p:cNvSpPr>
          <p:nvPr/>
        </p:nvSpPr>
        <p:spPr>
          <a:xfrm>
            <a:off x="675799" y="6249830"/>
            <a:ext cx="9095651" cy="347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600" b="1" dirty="0">
                <a:solidFill>
                  <a:srgbClr val="C00000"/>
                </a:solidFill>
              </a:rPr>
              <a:t>vasiliumiclea.ro</a:t>
            </a:r>
          </a:p>
          <a:p>
            <a:pPr algn="l"/>
            <a:endParaRPr lang="ro-RO" sz="1600" dirty="0">
              <a:solidFill>
                <a:srgbClr val="000000"/>
              </a:solidFill>
            </a:endParaRPr>
          </a:p>
          <a:p>
            <a:pPr algn="l"/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4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C61E751-13A9-4DF0-8CC1-417E74069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59" y="506104"/>
            <a:ext cx="10515600" cy="558913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b="1" dirty="0">
                <a:solidFill>
                  <a:srgbClr val="AB0830"/>
                </a:solidFill>
                <a:latin typeface="Cambria"/>
                <a:cs typeface="Times New Roman"/>
              </a:rPr>
              <a:t>Technical unemployment</a:t>
            </a:r>
            <a:endParaRPr lang="ro-RO" b="1" dirty="0">
              <a:solidFill>
                <a:srgbClr val="AB0830"/>
              </a:solidFill>
              <a:latin typeface="Cambria"/>
              <a:cs typeface="Times New Roman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dirty="0">
              <a:solidFill>
                <a:prstClr val="white">
                  <a:lumMod val="50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3124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Legal </a:t>
            </a:r>
            <a:r>
              <a:rPr lang="en-ZA" sz="2000" dirty="0">
                <a:latin typeface="Verdana"/>
                <a:ea typeface="Verdana"/>
                <a:cs typeface="Verdana"/>
              </a:rPr>
              <a:t>ground</a:t>
            </a:r>
            <a:r>
              <a:rPr lang="en-GB" sz="2000" dirty="0">
                <a:latin typeface="Verdana"/>
                <a:ea typeface="Verdana"/>
                <a:cs typeface="Verdana"/>
              </a:rPr>
              <a:t>: art. 52 c) + art. 53 Labour Code 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lvl="0" indent="3124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31242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2 situations – activity </a:t>
            </a:r>
            <a:r>
              <a:rPr lang="en-GB" sz="2000" b="1" dirty="0">
                <a:latin typeface="Verdana"/>
                <a:ea typeface="Verdana"/>
                <a:cs typeface="Verdana"/>
              </a:rPr>
              <a:t>temporary</a:t>
            </a:r>
            <a:r>
              <a:rPr lang="en-GB" sz="2000" dirty="0">
                <a:latin typeface="Verdana"/>
                <a:ea typeface="Verdana"/>
                <a:cs typeface="Verdana"/>
              </a:rPr>
              <a:t>:</a:t>
            </a:r>
          </a:p>
          <a:p>
            <a:pPr marL="717550" indent="353695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reduced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marL="717550" indent="353695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interrupted 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lvl="0" indent="3124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indent="31242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Reasons:</a:t>
            </a:r>
          </a:p>
          <a:p>
            <a:pPr marL="717550" indent="353695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economical 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marL="717550" indent="353695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technological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marL="717550" indent="353695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structural </a:t>
            </a: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other similar reasons</a:t>
            </a:r>
          </a:p>
          <a:p>
            <a:pPr marL="717550" indent="353695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645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indent="3124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en-GB" sz="1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  <p:pic>
        <p:nvPicPr>
          <p:cNvPr id="5" name="Imagine 4" descr="O imagine care conține semn, oprire&#10;&#10;Descrierea a fost generată cu un grad foarte mare de încredere">
            <a:extLst>
              <a:ext uri="{FF2B5EF4-FFF2-40B4-BE49-F238E27FC236}">
                <a16:creationId xmlns:a16="http://schemas.microsoft.com/office/drawing/2014/main" id="{BC154097-D8F9-47C1-A430-917769C54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452" y="0"/>
            <a:ext cx="1378696" cy="1378696"/>
          </a:xfrm>
          <a:prstGeom prst="rect">
            <a:avLst/>
          </a:prstGeom>
        </p:spPr>
      </p:pic>
      <p:sp>
        <p:nvSpPr>
          <p:cNvPr id="4" name="Subtitlu 2">
            <a:extLst>
              <a:ext uri="{FF2B5EF4-FFF2-40B4-BE49-F238E27FC236}">
                <a16:creationId xmlns:a16="http://schemas.microsoft.com/office/drawing/2014/main" id="{94B8DA2C-11AC-4874-94D5-F701583CC564}"/>
              </a:ext>
            </a:extLst>
          </p:cNvPr>
          <p:cNvSpPr txBox="1">
            <a:spLocks/>
          </p:cNvSpPr>
          <p:nvPr/>
        </p:nvSpPr>
        <p:spPr>
          <a:xfrm>
            <a:off x="1548174" y="6004423"/>
            <a:ext cx="9095651" cy="347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600" b="1" dirty="0">
                <a:solidFill>
                  <a:srgbClr val="C00000"/>
                </a:solidFill>
              </a:rPr>
              <a:t>vasiliumiclea.ro</a:t>
            </a:r>
          </a:p>
          <a:p>
            <a:pPr algn="l"/>
            <a:endParaRPr lang="ro-RO" sz="1600" dirty="0">
              <a:solidFill>
                <a:srgbClr val="000000"/>
              </a:solidFill>
            </a:endParaRPr>
          </a:p>
          <a:p>
            <a:pPr algn="l"/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63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C61E751-13A9-4DF0-8CC1-417E74069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59" y="506104"/>
            <a:ext cx="10515600" cy="55891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b="1" dirty="0">
                <a:solidFill>
                  <a:srgbClr val="AB0830"/>
                </a:solidFill>
                <a:latin typeface="Cambria"/>
                <a:cs typeface="Times New Roman"/>
              </a:rPr>
              <a:t>Technical unemployment</a:t>
            </a:r>
            <a:endParaRPr lang="ro-RO" b="1" dirty="0">
              <a:solidFill>
                <a:srgbClr val="AB0830"/>
              </a:solidFill>
              <a:latin typeface="Cambria"/>
              <a:cs typeface="Times New Roman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 panose="02020603050405020304" pitchFamily="18" charset="0"/>
            </a:endParaRPr>
          </a:p>
          <a:p>
            <a:pPr indent="3124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Effects: 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lvl="0" indent="3124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b="1" dirty="0">
                <a:latin typeface="Verdana"/>
                <a:ea typeface="Verdana"/>
                <a:cs typeface="Verdana"/>
              </a:rPr>
              <a:t>Suspension of the </a:t>
            </a:r>
            <a:r>
              <a:rPr lang="sah-RU" sz="2000" b="1" dirty="0">
                <a:latin typeface="Verdana"/>
                <a:ea typeface="Verdana"/>
                <a:cs typeface="Verdana"/>
              </a:rPr>
              <a:t>Labor</a:t>
            </a:r>
            <a:r>
              <a:rPr lang="ro-RO" sz="2000" b="1" dirty="0">
                <a:latin typeface="Verdana"/>
                <a:ea typeface="Verdana"/>
                <a:cs typeface="Verdana"/>
              </a:rPr>
              <a:t> </a:t>
            </a:r>
            <a:r>
              <a:rPr lang="en-GB" sz="2000" b="1" dirty="0">
                <a:latin typeface="Verdana"/>
                <a:ea typeface="Verdana"/>
                <a:cs typeface="Verdana"/>
              </a:rPr>
              <a:t>Agreement – </a:t>
            </a:r>
            <a:r>
              <a:rPr lang="en-GB" sz="2000" dirty="0">
                <a:latin typeface="Verdana"/>
                <a:ea typeface="Verdana"/>
                <a:cs typeface="Verdana"/>
              </a:rPr>
              <a:t>need to be registered in </a:t>
            </a:r>
            <a:r>
              <a:rPr lang="en-GB" sz="2000" dirty="0" err="1">
                <a:latin typeface="Verdana"/>
                <a:ea typeface="Verdana"/>
                <a:cs typeface="Verdana"/>
              </a:rPr>
              <a:t>Revisal</a:t>
            </a:r>
            <a:endParaRPr lang="en-GB" sz="2000" dirty="0">
              <a:latin typeface="Verdana"/>
              <a:ea typeface="Verdana"/>
              <a:cs typeface="Verdana"/>
            </a:endParaRPr>
          </a:p>
          <a:p>
            <a:pPr marL="717550" indent="35369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The compensation</a:t>
            </a:r>
            <a:r>
              <a:rPr lang="ro-RO" sz="2000" dirty="0">
                <a:latin typeface="Verdana"/>
                <a:ea typeface="Verdana"/>
                <a:cs typeface="Verdana"/>
              </a:rPr>
              <a:t> - </a:t>
            </a:r>
            <a:r>
              <a:rPr lang="en-GB" sz="2000" dirty="0">
                <a:latin typeface="Verdana"/>
                <a:ea typeface="Verdana"/>
                <a:cs typeface="Verdana"/>
              </a:rPr>
              <a:t>75% of gross base salary </a:t>
            </a:r>
            <a:r>
              <a:rPr lang="en-ZA" sz="2000" dirty="0">
                <a:latin typeface="Verdana"/>
                <a:ea typeface="Verdana"/>
                <a:cs typeface="Verdana"/>
              </a:rPr>
              <a:t>due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</a:p>
          <a:p>
            <a:pPr marL="71755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o-RO" sz="2000" dirty="0">
                <a:latin typeface="Verdana"/>
                <a:ea typeface="Verdana"/>
                <a:cs typeface="Verdana"/>
              </a:rPr>
              <a:t>	</a:t>
            </a:r>
            <a:r>
              <a:rPr lang="en-GB" sz="2000" dirty="0">
                <a:latin typeface="Verdana"/>
                <a:ea typeface="Verdana"/>
                <a:cs typeface="Verdana"/>
              </a:rPr>
              <a:t>* Attention: </a:t>
            </a:r>
            <a:r>
              <a:rPr lang="ro-RO" sz="2000" dirty="0">
                <a:latin typeface="Verdana"/>
                <a:ea typeface="Verdana"/>
                <a:cs typeface="Verdana"/>
              </a:rPr>
              <a:t>t</a:t>
            </a:r>
            <a:r>
              <a:rPr lang="en-GB" sz="2000" dirty="0">
                <a:latin typeface="Verdana"/>
                <a:ea typeface="Verdana"/>
                <a:cs typeface="Verdana"/>
              </a:rPr>
              <a:t>he amount of the compensation agreed </a:t>
            </a:r>
            <a:r>
              <a:rPr lang="ro-RO" sz="2000" dirty="0">
                <a:latin typeface="Verdana"/>
                <a:ea typeface="Verdana"/>
                <a:cs typeface="Verdana"/>
              </a:rPr>
              <a:t>in </a:t>
            </a:r>
            <a:r>
              <a:rPr lang="en-ZA" sz="2000" dirty="0">
                <a:latin typeface="Verdana"/>
                <a:ea typeface="Verdana"/>
                <a:cs typeface="Verdana"/>
              </a:rPr>
              <a:t>the</a:t>
            </a:r>
            <a:r>
              <a:rPr lang="ro-RO" sz="2000" dirty="0">
                <a:latin typeface="Verdana"/>
                <a:ea typeface="Verdana"/>
                <a:cs typeface="Verdana"/>
              </a:rPr>
              <a:t> colective </a:t>
            </a:r>
            <a:r>
              <a:rPr lang="en-US" sz="2000" dirty="0">
                <a:latin typeface="Verdana"/>
                <a:ea typeface="Verdana"/>
                <a:cs typeface="Verdana"/>
              </a:rPr>
              <a:t>labor</a:t>
            </a:r>
            <a:r>
              <a:rPr lang="en-GB" sz="2000" dirty="0">
                <a:latin typeface="Verdana"/>
                <a:ea typeface="Verdana"/>
                <a:cs typeface="Verdana"/>
              </a:rPr>
              <a:t> agreement may be higher than the amount provided by </a:t>
            </a:r>
            <a:r>
              <a:rPr lang="en-ZA" sz="2000" dirty="0">
                <a:latin typeface="Verdana"/>
                <a:ea typeface="Verdana"/>
                <a:cs typeface="Verdana"/>
              </a:rPr>
              <a:t>the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law</a:t>
            </a: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The employee is at </a:t>
            </a:r>
            <a:r>
              <a:rPr lang="en-US" sz="2000" dirty="0">
                <a:latin typeface="Verdana"/>
                <a:ea typeface="Verdana"/>
                <a:cs typeface="Verdana"/>
              </a:rPr>
              <a:t>the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employer's disposal</a:t>
            </a:r>
            <a:endParaRPr lang="en-GB" dirty="0"/>
          </a:p>
          <a:p>
            <a:pPr marL="71755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o-RO" sz="2000" dirty="0">
                <a:latin typeface="Verdana"/>
                <a:ea typeface="Verdana"/>
                <a:cs typeface="Verdana"/>
              </a:rPr>
              <a:t>	</a:t>
            </a:r>
            <a:r>
              <a:rPr lang="en-GB" sz="2000" dirty="0">
                <a:latin typeface="Verdana"/>
                <a:ea typeface="Verdana"/>
                <a:cs typeface="Verdana"/>
              </a:rPr>
              <a:t>* The employer can recall at any time the employee to </a:t>
            </a:r>
            <a:r>
              <a:rPr lang="ro-RO" sz="2000" dirty="0">
                <a:latin typeface="Verdana"/>
                <a:ea typeface="Verdana"/>
                <a:cs typeface="Verdana"/>
              </a:rPr>
              <a:t>start</a:t>
            </a:r>
            <a:r>
              <a:rPr lang="en-GB" sz="2000" dirty="0">
                <a:latin typeface="Verdana"/>
                <a:ea typeface="Verdana"/>
                <a:cs typeface="Verdana"/>
              </a:rPr>
              <a:t> </a:t>
            </a:r>
            <a:r>
              <a:rPr lang="en-ZA" sz="2000" dirty="0">
                <a:latin typeface="Verdana"/>
                <a:ea typeface="Verdana"/>
                <a:cs typeface="Verdana"/>
              </a:rPr>
              <a:t>the</a:t>
            </a:r>
            <a:r>
              <a:rPr lang="en-GB" sz="2000" dirty="0">
                <a:latin typeface="Verdana"/>
                <a:ea typeface="Verdana"/>
                <a:cs typeface="Verdana"/>
              </a:rPr>
              <a:t> activity</a:t>
            </a:r>
            <a:endParaRPr lang="ro-RO" sz="20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marL="71755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o-RO" sz="2000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	</a:t>
            </a:r>
            <a:r>
              <a:rPr lang="en-GB" sz="2000" dirty="0">
                <a:latin typeface="Verdana"/>
                <a:ea typeface="Verdana"/>
                <a:cs typeface="Verdana"/>
              </a:rPr>
              <a:t>** The employee can not refuse to </a:t>
            </a:r>
            <a:r>
              <a:rPr lang="ro-RO" sz="2000" dirty="0">
                <a:latin typeface="Verdana"/>
                <a:ea typeface="Verdana"/>
                <a:cs typeface="Verdana"/>
              </a:rPr>
              <a:t>start</a:t>
            </a:r>
            <a:r>
              <a:rPr lang="en-GB" sz="2000" dirty="0">
                <a:latin typeface="Verdana"/>
                <a:ea typeface="Verdana"/>
                <a:cs typeface="Verdana"/>
              </a:rPr>
              <a:t> </a:t>
            </a:r>
            <a:r>
              <a:rPr lang="en-ZA" sz="2000" dirty="0">
                <a:latin typeface="Verdana"/>
                <a:ea typeface="Verdana"/>
                <a:cs typeface="Verdana"/>
              </a:rPr>
              <a:t>the</a:t>
            </a:r>
            <a:r>
              <a:rPr lang="en-GB" sz="2000" dirty="0">
                <a:latin typeface="Verdana"/>
                <a:ea typeface="Verdana"/>
                <a:cs typeface="Verdana"/>
              </a:rPr>
              <a:t> activity</a:t>
            </a:r>
            <a:r>
              <a:rPr lang="ro-RO" sz="2000" dirty="0">
                <a:latin typeface="Verdana"/>
                <a:ea typeface="Verdana"/>
                <a:cs typeface="Verdana"/>
              </a:rPr>
              <a:t> 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lvl="0" indent="3124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en-GB" sz="1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  <p:pic>
        <p:nvPicPr>
          <p:cNvPr id="5" name="Imagine 4" descr="O imagine care conține semn, oprire&#10;&#10;Descrierea a fost generată cu un grad foarte mare de încredere">
            <a:extLst>
              <a:ext uri="{FF2B5EF4-FFF2-40B4-BE49-F238E27FC236}">
                <a16:creationId xmlns:a16="http://schemas.microsoft.com/office/drawing/2014/main" id="{BC154097-D8F9-47C1-A430-917769C54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452" y="0"/>
            <a:ext cx="1378696" cy="1378696"/>
          </a:xfrm>
          <a:prstGeom prst="rect">
            <a:avLst/>
          </a:prstGeom>
        </p:spPr>
      </p:pic>
      <p:sp>
        <p:nvSpPr>
          <p:cNvPr id="4" name="Subtitlu 2">
            <a:extLst>
              <a:ext uri="{FF2B5EF4-FFF2-40B4-BE49-F238E27FC236}">
                <a16:creationId xmlns:a16="http://schemas.microsoft.com/office/drawing/2014/main" id="{94B8DA2C-11AC-4874-94D5-F701583CC564}"/>
              </a:ext>
            </a:extLst>
          </p:cNvPr>
          <p:cNvSpPr txBox="1">
            <a:spLocks/>
          </p:cNvSpPr>
          <p:nvPr/>
        </p:nvSpPr>
        <p:spPr>
          <a:xfrm>
            <a:off x="1548174" y="6004423"/>
            <a:ext cx="9095651" cy="347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600" b="1" dirty="0">
                <a:solidFill>
                  <a:srgbClr val="C00000"/>
                </a:solidFill>
              </a:rPr>
              <a:t>vasiliumiclea.ro</a:t>
            </a:r>
          </a:p>
          <a:p>
            <a:pPr algn="l"/>
            <a:endParaRPr lang="ro-RO" sz="1600" dirty="0">
              <a:solidFill>
                <a:srgbClr val="000000"/>
              </a:solidFill>
            </a:endParaRPr>
          </a:p>
          <a:p>
            <a:pPr algn="l"/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986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C61E751-13A9-4DF0-8CC1-417E74069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59" y="506104"/>
            <a:ext cx="10515600" cy="55891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b="1" dirty="0">
              <a:solidFill>
                <a:srgbClr val="AB0830"/>
              </a:solidFill>
              <a:latin typeface="Cambria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b="1" dirty="0">
                <a:solidFill>
                  <a:srgbClr val="AB0830"/>
                </a:solidFill>
                <a:latin typeface="Cambria"/>
                <a:cs typeface="Times New Roman"/>
              </a:rPr>
              <a:t>Technical unemployment</a:t>
            </a: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dirty="0">
              <a:solidFill>
                <a:prstClr val="white">
                  <a:lumMod val="50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dirty="0">
              <a:solidFill>
                <a:prstClr val="white">
                  <a:lumMod val="50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3124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Technical unemployment compensation:</a:t>
            </a: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indent="3124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o-RO" sz="2000" dirty="0">
                <a:latin typeface="Verdana"/>
                <a:ea typeface="Verdana"/>
                <a:cs typeface="Verdana"/>
              </a:rPr>
              <a:t>i</a:t>
            </a:r>
            <a:r>
              <a:rPr lang="en-GB" sz="2000" dirty="0">
                <a:latin typeface="Verdana"/>
                <a:ea typeface="Verdana"/>
                <a:cs typeface="Verdana"/>
              </a:rPr>
              <a:t>t is paid by the employer 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o-RO" sz="2000" dirty="0">
                <a:latin typeface="Verdana"/>
                <a:ea typeface="Verdana"/>
                <a:cs typeface="Verdana"/>
              </a:rPr>
              <a:t>i</a:t>
            </a:r>
            <a:r>
              <a:rPr lang="en-GB" sz="2000" dirty="0">
                <a:latin typeface="Verdana"/>
                <a:ea typeface="Verdana"/>
                <a:cs typeface="Verdana"/>
              </a:rPr>
              <a:t>t is due from the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communication</a:t>
            </a:r>
            <a:r>
              <a:rPr lang="ro-RO" sz="2000" dirty="0">
                <a:latin typeface="Verdana"/>
                <a:ea typeface="Verdana"/>
                <a:cs typeface="Verdana"/>
              </a:rPr>
              <a:t> date </a:t>
            </a:r>
            <a:r>
              <a:rPr lang="en-GB" sz="2000" dirty="0">
                <a:latin typeface="Verdana"/>
                <a:ea typeface="Verdana"/>
                <a:cs typeface="Verdana"/>
              </a:rPr>
              <a:t>of the suspension decision of the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US" sz="2000" dirty="0">
                <a:latin typeface="Verdana"/>
                <a:ea typeface="Verdana"/>
                <a:cs typeface="Verdana"/>
              </a:rPr>
              <a:t>labor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agreement or any other date specified in the suspension decision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(if it is subsequent to the communication date)</a:t>
            </a:r>
          </a:p>
          <a:p>
            <a:pPr marL="71755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o-RO" sz="2000" dirty="0">
                <a:latin typeface="Verdana"/>
                <a:ea typeface="Verdana"/>
                <a:cs typeface="Verdana"/>
              </a:rPr>
              <a:t>i</a:t>
            </a:r>
            <a:r>
              <a:rPr lang="en-GB" sz="2000" dirty="0">
                <a:latin typeface="Verdana"/>
                <a:ea typeface="Verdana"/>
                <a:cs typeface="Verdana"/>
              </a:rPr>
              <a:t>t is due during the suspension of the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US" sz="2000" dirty="0">
                <a:latin typeface="Verdana"/>
                <a:ea typeface="Verdana"/>
                <a:cs typeface="Verdana"/>
              </a:rPr>
              <a:t>labor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agreement</a:t>
            </a: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indent="3124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en-GB" sz="1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  <p:pic>
        <p:nvPicPr>
          <p:cNvPr id="5" name="Imagine 4" descr="O imagine care conține semn, oprire&#10;&#10;Descrierea a fost generată cu un grad foarte mare de încredere">
            <a:extLst>
              <a:ext uri="{FF2B5EF4-FFF2-40B4-BE49-F238E27FC236}">
                <a16:creationId xmlns:a16="http://schemas.microsoft.com/office/drawing/2014/main" id="{BC154097-D8F9-47C1-A430-917769C54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452" y="0"/>
            <a:ext cx="1378696" cy="1378696"/>
          </a:xfrm>
          <a:prstGeom prst="rect">
            <a:avLst/>
          </a:prstGeom>
        </p:spPr>
      </p:pic>
      <p:sp>
        <p:nvSpPr>
          <p:cNvPr id="4" name="Subtitlu 2">
            <a:extLst>
              <a:ext uri="{FF2B5EF4-FFF2-40B4-BE49-F238E27FC236}">
                <a16:creationId xmlns:a16="http://schemas.microsoft.com/office/drawing/2014/main" id="{94B8DA2C-11AC-4874-94D5-F701583CC564}"/>
              </a:ext>
            </a:extLst>
          </p:cNvPr>
          <p:cNvSpPr txBox="1">
            <a:spLocks/>
          </p:cNvSpPr>
          <p:nvPr/>
        </p:nvSpPr>
        <p:spPr>
          <a:xfrm>
            <a:off x="1548174" y="6004423"/>
            <a:ext cx="9095651" cy="347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600" b="1" dirty="0">
                <a:solidFill>
                  <a:srgbClr val="C00000"/>
                </a:solidFill>
              </a:rPr>
              <a:t>vasiliumiclea.ro</a:t>
            </a:r>
          </a:p>
          <a:p>
            <a:pPr algn="l"/>
            <a:endParaRPr lang="ro-RO" sz="1600" dirty="0">
              <a:solidFill>
                <a:srgbClr val="000000"/>
              </a:solidFill>
            </a:endParaRPr>
          </a:p>
          <a:p>
            <a:pPr algn="l"/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83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C61E751-13A9-4DF0-8CC1-417E74069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59" y="506104"/>
            <a:ext cx="10515600" cy="55891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b="1" dirty="0">
              <a:solidFill>
                <a:srgbClr val="AB0830"/>
              </a:solidFill>
              <a:latin typeface="Cambria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b="1" dirty="0">
                <a:solidFill>
                  <a:srgbClr val="AB0830"/>
                </a:solidFill>
                <a:latin typeface="Cambria"/>
                <a:cs typeface="Times New Roman"/>
              </a:rPr>
              <a:t>Technical unemployment</a:t>
            </a: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dirty="0">
              <a:solidFill>
                <a:prstClr val="white">
                  <a:lumMod val="50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31242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Technical unemployment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compensation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during the state of emergency established by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the Decree no. 195/2020</a:t>
            </a:r>
            <a:r>
              <a:rPr lang="ro-RO" sz="2000" dirty="0">
                <a:latin typeface="Verdana"/>
                <a:ea typeface="Verdana"/>
                <a:cs typeface="Verdana"/>
              </a:rPr>
              <a:t>: </a:t>
            </a:r>
            <a:endParaRPr lang="en-GB" sz="2000" dirty="0">
              <a:latin typeface="Verdana"/>
              <a:ea typeface="Verdana"/>
              <a:cs typeface="Verdana"/>
            </a:endParaRPr>
          </a:p>
          <a:p>
            <a:pPr lvl="0" indent="3124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o-RO" sz="2000" dirty="0">
                <a:latin typeface="Verdana"/>
                <a:ea typeface="Verdana"/>
                <a:cs typeface="Verdana"/>
              </a:rPr>
              <a:t>i</a:t>
            </a:r>
            <a:r>
              <a:rPr lang="en-GB" sz="2000" dirty="0">
                <a:latin typeface="Verdana"/>
                <a:ea typeface="Verdana"/>
                <a:cs typeface="Verdana"/>
              </a:rPr>
              <a:t>t is taxed according to the Tax Code</a:t>
            </a:r>
            <a:endParaRPr lang="en-GB" dirty="0"/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the employer calculate</a:t>
            </a:r>
            <a:r>
              <a:rPr lang="ro-RO" sz="2000" dirty="0">
                <a:latin typeface="Verdana"/>
                <a:ea typeface="Verdana"/>
                <a:cs typeface="Verdana"/>
              </a:rPr>
              <a:t>s</a:t>
            </a:r>
            <a:r>
              <a:rPr lang="en-GB" sz="2000" dirty="0">
                <a:latin typeface="Verdana"/>
                <a:ea typeface="Verdana"/>
                <a:cs typeface="Verdana"/>
              </a:rPr>
              <a:t>, retain</a:t>
            </a:r>
            <a:r>
              <a:rPr lang="ro-RO" sz="2000" dirty="0">
                <a:latin typeface="Verdana"/>
                <a:ea typeface="Verdana"/>
                <a:cs typeface="Verdana"/>
              </a:rPr>
              <a:t>s</a:t>
            </a:r>
            <a:r>
              <a:rPr lang="en-GB" sz="2000" dirty="0">
                <a:latin typeface="Verdana"/>
                <a:ea typeface="Verdana"/>
                <a:cs typeface="Verdana"/>
              </a:rPr>
              <a:t> and pay</a:t>
            </a:r>
            <a:r>
              <a:rPr lang="ro-RO" sz="2000" dirty="0">
                <a:latin typeface="Verdana"/>
                <a:ea typeface="Verdana"/>
                <a:cs typeface="Verdana"/>
              </a:rPr>
              <a:t>s</a:t>
            </a:r>
            <a:r>
              <a:rPr lang="en-GB" sz="2000" dirty="0">
                <a:latin typeface="Verdana"/>
                <a:ea typeface="Verdana"/>
                <a:cs typeface="Verdana"/>
              </a:rPr>
              <a:t> all the legal taxes and contributions</a:t>
            </a:r>
            <a:endParaRPr lang="en-GB" dirty="0"/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the insurance contribution for work is not due </a:t>
            </a: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Payment deadline for the taxes and contributions: 25th of the following month in which the payment is made by the State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endParaRPr lang="en-GB" sz="2000" dirty="0">
              <a:latin typeface="Verdana"/>
              <a:ea typeface="Verdana"/>
              <a:cs typeface="Verdana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indent="3124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en-GB" sz="1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  <p:pic>
        <p:nvPicPr>
          <p:cNvPr id="5" name="Imagine 4" descr="O imagine care conține semn, oprire&#10;&#10;Descrierea a fost generată cu un grad foarte mare de încredere">
            <a:extLst>
              <a:ext uri="{FF2B5EF4-FFF2-40B4-BE49-F238E27FC236}">
                <a16:creationId xmlns:a16="http://schemas.microsoft.com/office/drawing/2014/main" id="{BC154097-D8F9-47C1-A430-917769C54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452" y="0"/>
            <a:ext cx="1378696" cy="1378696"/>
          </a:xfrm>
          <a:prstGeom prst="rect">
            <a:avLst/>
          </a:prstGeom>
        </p:spPr>
      </p:pic>
      <p:sp>
        <p:nvSpPr>
          <p:cNvPr id="4" name="Subtitlu 2">
            <a:extLst>
              <a:ext uri="{FF2B5EF4-FFF2-40B4-BE49-F238E27FC236}">
                <a16:creationId xmlns:a16="http://schemas.microsoft.com/office/drawing/2014/main" id="{94B8DA2C-11AC-4874-94D5-F701583CC564}"/>
              </a:ext>
            </a:extLst>
          </p:cNvPr>
          <p:cNvSpPr txBox="1">
            <a:spLocks/>
          </p:cNvSpPr>
          <p:nvPr/>
        </p:nvSpPr>
        <p:spPr>
          <a:xfrm>
            <a:off x="1548174" y="6004423"/>
            <a:ext cx="9095651" cy="347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600" b="1" dirty="0">
                <a:solidFill>
                  <a:srgbClr val="C00000"/>
                </a:solidFill>
              </a:rPr>
              <a:t>vasiliumiclea.ro</a:t>
            </a:r>
          </a:p>
          <a:p>
            <a:pPr algn="l"/>
            <a:endParaRPr lang="ro-RO" sz="1600" dirty="0">
              <a:solidFill>
                <a:srgbClr val="000000"/>
              </a:solidFill>
            </a:endParaRPr>
          </a:p>
          <a:p>
            <a:pPr algn="l"/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52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C61E751-13A9-4DF0-8CC1-417E74069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59" y="506104"/>
            <a:ext cx="10515600" cy="55891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b="1" dirty="0">
              <a:solidFill>
                <a:srgbClr val="AB0830"/>
              </a:solidFill>
              <a:latin typeface="Cambria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b="1" dirty="0">
                <a:solidFill>
                  <a:srgbClr val="AB0830"/>
                </a:solidFill>
                <a:latin typeface="Cambria"/>
                <a:cs typeface="Times New Roman"/>
              </a:rPr>
              <a:t>Technical unemployment</a:t>
            </a: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dirty="0">
              <a:solidFill>
                <a:prstClr val="white">
                  <a:lumMod val="50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31242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Technical unemployment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compensation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during the state of emergency established by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the Decree no. 195/2020</a:t>
            </a:r>
            <a:r>
              <a:rPr lang="ro-RO" sz="2000" dirty="0">
                <a:latin typeface="Verdana"/>
                <a:ea typeface="Verdana"/>
                <a:cs typeface="Verdana"/>
              </a:rPr>
              <a:t>: </a:t>
            </a:r>
            <a:endParaRPr lang="en-GB" sz="2000" dirty="0">
              <a:latin typeface="Verdana"/>
              <a:ea typeface="Verdana"/>
              <a:cs typeface="Verdana"/>
            </a:endParaRPr>
          </a:p>
          <a:p>
            <a:pPr marL="717550" indent="35369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Requisite: the suspension/interruption of activity need to be determined by the effects of SARS-CoV-2 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The amount of the compensation: 75% from gross base salary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ZA" sz="2000" dirty="0">
                <a:latin typeface="Verdana"/>
                <a:ea typeface="Verdana"/>
                <a:cs typeface="Verdana"/>
              </a:rPr>
              <a:t>due</a:t>
            </a:r>
            <a:endParaRPr lang="en-ZA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marL="71755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895350" algn="l"/>
                <a:tab pos="1700213" algn="l"/>
              </a:tabLst>
              <a:defRPr/>
            </a:pPr>
            <a:r>
              <a:rPr lang="ro-RO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*</a:t>
            </a:r>
            <a:r>
              <a:rPr lang="en-GB" sz="2000" dirty="0">
                <a:latin typeface="Verdana"/>
                <a:ea typeface="Verdana"/>
                <a:cs typeface="Verdana"/>
              </a:rPr>
              <a:t>Attention: </a:t>
            </a:r>
            <a:r>
              <a:rPr lang="ro-RO" sz="2000" dirty="0">
                <a:latin typeface="Verdana"/>
                <a:ea typeface="Verdana"/>
                <a:cs typeface="Verdana"/>
              </a:rPr>
              <a:t>t</a:t>
            </a:r>
            <a:r>
              <a:rPr lang="en-GB" sz="2000" dirty="0">
                <a:latin typeface="Verdana"/>
                <a:ea typeface="Verdana"/>
                <a:cs typeface="Verdana"/>
              </a:rPr>
              <a:t>he amount of the compensation agreed </a:t>
            </a:r>
            <a:r>
              <a:rPr lang="ro-RO" sz="2000" dirty="0">
                <a:latin typeface="Verdana"/>
                <a:ea typeface="Verdana"/>
                <a:cs typeface="Verdana"/>
              </a:rPr>
              <a:t>in </a:t>
            </a:r>
            <a:r>
              <a:rPr lang="en-ZA" sz="2000" dirty="0">
                <a:latin typeface="Verdana"/>
                <a:ea typeface="Verdana"/>
                <a:cs typeface="Verdana"/>
              </a:rPr>
              <a:t>the</a:t>
            </a:r>
            <a:r>
              <a:rPr lang="ro-RO" sz="2000" dirty="0">
                <a:latin typeface="Verdana"/>
                <a:ea typeface="Verdana"/>
                <a:cs typeface="Verdana"/>
              </a:rPr>
              <a:t> colective </a:t>
            </a:r>
            <a:r>
              <a:rPr lang="en-US" sz="2000" dirty="0">
                <a:latin typeface="Verdana"/>
                <a:ea typeface="Verdana"/>
                <a:cs typeface="Verdana"/>
              </a:rPr>
              <a:t>labor</a:t>
            </a:r>
            <a:r>
              <a:rPr lang="en-GB" sz="2000" dirty="0">
                <a:latin typeface="Verdana"/>
                <a:ea typeface="Verdana"/>
                <a:cs typeface="Verdana"/>
              </a:rPr>
              <a:t> agreement may be higher than the amount provided by </a:t>
            </a:r>
            <a:r>
              <a:rPr lang="en-ZA" sz="2000" dirty="0">
                <a:latin typeface="Verdana"/>
                <a:ea typeface="Verdana"/>
                <a:cs typeface="Verdana"/>
              </a:rPr>
              <a:t>the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law</a:t>
            </a:r>
            <a:endParaRPr lang="en-GB" sz="2000" dirty="0">
              <a:latin typeface="Calibri" panose="020F0502020204030204"/>
              <a:ea typeface="Verdana"/>
              <a:cs typeface="Calibri" panose="020F0502020204030204"/>
            </a:endParaRPr>
          </a:p>
          <a:p>
            <a:pPr marL="71755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	*</a:t>
            </a:r>
            <a:r>
              <a:rPr lang="ro-RO" sz="2000" dirty="0">
                <a:latin typeface="Verdana"/>
                <a:ea typeface="Verdana"/>
                <a:cs typeface="Verdana"/>
              </a:rPr>
              <a:t>* A</a:t>
            </a:r>
            <a:r>
              <a:rPr lang="en-GB" sz="2000" dirty="0" err="1">
                <a:latin typeface="Verdana"/>
                <a:ea typeface="Verdana"/>
                <a:cs typeface="Verdana"/>
              </a:rPr>
              <a:t>llowances</a:t>
            </a:r>
            <a:r>
              <a:rPr lang="en-GB" sz="2000" dirty="0">
                <a:latin typeface="Verdana"/>
                <a:ea typeface="Verdana"/>
                <a:cs typeface="Verdana"/>
              </a:rPr>
              <a:t>, bonuses or any other additions that are part of the employee's income are not included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lvl="0" indent="3124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en-GB" sz="1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  <p:pic>
        <p:nvPicPr>
          <p:cNvPr id="5" name="Imagine 4" descr="O imagine care conține semn, oprire&#10;&#10;Descrierea a fost generată cu un grad foarte mare de încredere">
            <a:extLst>
              <a:ext uri="{FF2B5EF4-FFF2-40B4-BE49-F238E27FC236}">
                <a16:creationId xmlns:a16="http://schemas.microsoft.com/office/drawing/2014/main" id="{BC154097-D8F9-47C1-A430-917769C54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452" y="0"/>
            <a:ext cx="1378696" cy="1378696"/>
          </a:xfrm>
          <a:prstGeom prst="rect">
            <a:avLst/>
          </a:prstGeom>
        </p:spPr>
      </p:pic>
      <p:sp>
        <p:nvSpPr>
          <p:cNvPr id="4" name="Subtitlu 2">
            <a:extLst>
              <a:ext uri="{FF2B5EF4-FFF2-40B4-BE49-F238E27FC236}">
                <a16:creationId xmlns:a16="http://schemas.microsoft.com/office/drawing/2014/main" id="{94B8DA2C-11AC-4874-94D5-F701583CC564}"/>
              </a:ext>
            </a:extLst>
          </p:cNvPr>
          <p:cNvSpPr txBox="1">
            <a:spLocks/>
          </p:cNvSpPr>
          <p:nvPr/>
        </p:nvSpPr>
        <p:spPr>
          <a:xfrm>
            <a:off x="1548174" y="6004423"/>
            <a:ext cx="9095651" cy="347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600" b="1" dirty="0">
                <a:solidFill>
                  <a:srgbClr val="C00000"/>
                </a:solidFill>
              </a:rPr>
              <a:t>vasiliumiclea.ro</a:t>
            </a:r>
          </a:p>
          <a:p>
            <a:pPr algn="l"/>
            <a:endParaRPr lang="ro-RO" sz="1600" dirty="0">
              <a:solidFill>
                <a:srgbClr val="000000"/>
              </a:solidFill>
            </a:endParaRPr>
          </a:p>
          <a:p>
            <a:pPr algn="l"/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344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C61E751-13A9-4DF0-8CC1-417E74069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59" y="506104"/>
            <a:ext cx="10515600" cy="55891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b="1" dirty="0">
              <a:solidFill>
                <a:srgbClr val="AB0830"/>
              </a:solidFill>
              <a:latin typeface="Cambria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b="1" dirty="0">
                <a:solidFill>
                  <a:srgbClr val="AB0830"/>
                </a:solidFill>
                <a:latin typeface="Cambria"/>
                <a:cs typeface="Times New Roman"/>
              </a:rPr>
              <a:t>Technical unemployment</a:t>
            </a: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dirty="0">
              <a:solidFill>
                <a:prstClr val="white">
                  <a:lumMod val="50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dirty="0">
              <a:solidFill>
                <a:prstClr val="white">
                  <a:lumMod val="50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31242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Technical unemployment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compensation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during the state of emergency established by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the Decree no. 195/2020</a:t>
            </a:r>
            <a:r>
              <a:rPr lang="ro-RO" sz="2000" dirty="0">
                <a:latin typeface="Verdana"/>
                <a:ea typeface="Verdana"/>
                <a:cs typeface="Verdana"/>
              </a:rPr>
              <a:t>: </a:t>
            </a:r>
            <a:endParaRPr lang="en-GB" sz="2000" dirty="0">
              <a:latin typeface="Verdana"/>
              <a:ea typeface="Verdana"/>
              <a:cs typeface="Verdana"/>
            </a:endParaRPr>
          </a:p>
          <a:p>
            <a:pPr marL="717550" indent="35369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The state will reimburse up to the 75% of the average gross salary per economy</a:t>
            </a: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* Maximum amount reimbursed: 4.071 lei gross</a:t>
            </a: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indent="3124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en-GB" sz="1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  <p:pic>
        <p:nvPicPr>
          <p:cNvPr id="5" name="Imagine 4" descr="O imagine care conține semn, oprire&#10;&#10;Descrierea a fost generată cu un grad foarte mare de încredere">
            <a:extLst>
              <a:ext uri="{FF2B5EF4-FFF2-40B4-BE49-F238E27FC236}">
                <a16:creationId xmlns:a16="http://schemas.microsoft.com/office/drawing/2014/main" id="{BC154097-D8F9-47C1-A430-917769C54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452" y="0"/>
            <a:ext cx="1378696" cy="1378696"/>
          </a:xfrm>
          <a:prstGeom prst="rect">
            <a:avLst/>
          </a:prstGeom>
        </p:spPr>
      </p:pic>
      <p:sp>
        <p:nvSpPr>
          <p:cNvPr id="4" name="Subtitlu 2">
            <a:extLst>
              <a:ext uri="{FF2B5EF4-FFF2-40B4-BE49-F238E27FC236}">
                <a16:creationId xmlns:a16="http://schemas.microsoft.com/office/drawing/2014/main" id="{94B8DA2C-11AC-4874-94D5-F701583CC564}"/>
              </a:ext>
            </a:extLst>
          </p:cNvPr>
          <p:cNvSpPr txBox="1">
            <a:spLocks/>
          </p:cNvSpPr>
          <p:nvPr/>
        </p:nvSpPr>
        <p:spPr>
          <a:xfrm>
            <a:off x="1548174" y="6004423"/>
            <a:ext cx="9095651" cy="347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600" b="1" dirty="0">
                <a:solidFill>
                  <a:srgbClr val="C00000"/>
                </a:solidFill>
              </a:rPr>
              <a:t>vasiliumiclea.ro</a:t>
            </a:r>
          </a:p>
          <a:p>
            <a:pPr algn="l"/>
            <a:endParaRPr lang="ro-RO" sz="1600" dirty="0">
              <a:solidFill>
                <a:srgbClr val="000000"/>
              </a:solidFill>
            </a:endParaRPr>
          </a:p>
          <a:p>
            <a:pPr algn="l"/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54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C61E751-13A9-4DF0-8CC1-417E74069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59" y="506104"/>
            <a:ext cx="10515600" cy="55891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b="1" dirty="0">
              <a:solidFill>
                <a:srgbClr val="AB0830"/>
              </a:solidFill>
              <a:latin typeface="Cambria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b="1" dirty="0">
                <a:solidFill>
                  <a:srgbClr val="AB0830"/>
                </a:solidFill>
                <a:latin typeface="Cambria"/>
                <a:cs typeface="Times New Roman"/>
              </a:rPr>
              <a:t>Technical unemployment</a:t>
            </a: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dirty="0">
              <a:solidFill>
                <a:prstClr val="white">
                  <a:lumMod val="50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31242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The employee with several </a:t>
            </a:r>
            <a:r>
              <a:rPr lang="en-US" sz="2000" dirty="0">
                <a:latin typeface="Verdana"/>
                <a:ea typeface="Verdana"/>
                <a:cs typeface="Verdana"/>
              </a:rPr>
              <a:t>labor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agreements:</a:t>
            </a:r>
          </a:p>
          <a:p>
            <a:pPr lv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2349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 If the employee has at least one full-time </a:t>
            </a:r>
            <a:r>
              <a:rPr lang="en-US" sz="2000" dirty="0">
                <a:latin typeface="Verdana"/>
                <a:ea typeface="Verdana"/>
                <a:cs typeface="Verdana"/>
              </a:rPr>
              <a:t>labor</a:t>
            </a:r>
            <a:r>
              <a:rPr lang="en-GB" sz="2000" dirty="0">
                <a:latin typeface="Verdana"/>
                <a:ea typeface="Verdana"/>
                <a:cs typeface="Verdana"/>
              </a:rPr>
              <a:t> agreement active during the emergency state, then he will not receive the technical unemployment compensation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marL="571500" indent="2349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2349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 If the employee has one part-time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US" sz="2000" dirty="0">
                <a:latin typeface="Verdana"/>
                <a:ea typeface="Verdana"/>
                <a:cs typeface="Verdana"/>
              </a:rPr>
              <a:t>labor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agreement active during the emergency state</a:t>
            </a:r>
            <a:r>
              <a:rPr lang="ro-RO" sz="2000" dirty="0">
                <a:latin typeface="Verdana"/>
                <a:ea typeface="Verdana"/>
                <a:cs typeface="Verdana"/>
              </a:rPr>
              <a:t>, </a:t>
            </a:r>
            <a:r>
              <a:rPr lang="en-GB" sz="2000" dirty="0">
                <a:latin typeface="Verdana"/>
                <a:ea typeface="Verdana"/>
                <a:cs typeface="Verdana"/>
              </a:rPr>
              <a:t>he can receive the technical unemployment compensation  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marL="571500" indent="2349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2349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 If all his </a:t>
            </a:r>
            <a:r>
              <a:rPr lang="en-US" sz="2000" dirty="0">
                <a:latin typeface="Verdana"/>
                <a:ea typeface="Verdana"/>
                <a:cs typeface="Verdana"/>
              </a:rPr>
              <a:t>labor</a:t>
            </a:r>
            <a:r>
              <a:rPr lang="en-GB" sz="2000" dirty="0">
                <a:latin typeface="Verdana"/>
                <a:ea typeface="Verdana"/>
                <a:cs typeface="Verdana"/>
              </a:rPr>
              <a:t> agreements are suspended</a:t>
            </a:r>
            <a:r>
              <a:rPr lang="ro-RO" sz="2000" dirty="0">
                <a:latin typeface="Verdana"/>
                <a:ea typeface="Verdana"/>
                <a:cs typeface="Verdana"/>
              </a:rPr>
              <a:t>, </a:t>
            </a:r>
            <a:r>
              <a:rPr lang="en-GB" sz="2000" dirty="0">
                <a:latin typeface="Verdana"/>
                <a:ea typeface="Verdana"/>
                <a:cs typeface="Verdana"/>
              </a:rPr>
              <a:t>he can only receive one technical unemployment compensation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corresponding to the most favourable agreement 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marL="57150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indent="3124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en-GB" sz="1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  <p:pic>
        <p:nvPicPr>
          <p:cNvPr id="5" name="Imagine 4" descr="O imagine care conține semn, oprire&#10;&#10;Descrierea a fost generată cu un grad foarte mare de încredere">
            <a:extLst>
              <a:ext uri="{FF2B5EF4-FFF2-40B4-BE49-F238E27FC236}">
                <a16:creationId xmlns:a16="http://schemas.microsoft.com/office/drawing/2014/main" id="{BC154097-D8F9-47C1-A430-917769C54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452" y="0"/>
            <a:ext cx="1378696" cy="1378696"/>
          </a:xfrm>
          <a:prstGeom prst="rect">
            <a:avLst/>
          </a:prstGeom>
        </p:spPr>
      </p:pic>
      <p:sp>
        <p:nvSpPr>
          <p:cNvPr id="4" name="Subtitlu 2">
            <a:extLst>
              <a:ext uri="{FF2B5EF4-FFF2-40B4-BE49-F238E27FC236}">
                <a16:creationId xmlns:a16="http://schemas.microsoft.com/office/drawing/2014/main" id="{94B8DA2C-11AC-4874-94D5-F701583CC564}"/>
              </a:ext>
            </a:extLst>
          </p:cNvPr>
          <p:cNvSpPr txBox="1">
            <a:spLocks/>
          </p:cNvSpPr>
          <p:nvPr/>
        </p:nvSpPr>
        <p:spPr>
          <a:xfrm>
            <a:off x="1548174" y="6004423"/>
            <a:ext cx="9095651" cy="347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600" b="1" dirty="0">
                <a:solidFill>
                  <a:srgbClr val="C00000"/>
                </a:solidFill>
              </a:rPr>
              <a:t>vasiliumiclea.ro</a:t>
            </a:r>
          </a:p>
          <a:p>
            <a:pPr algn="l"/>
            <a:endParaRPr lang="ro-RO" sz="1600" dirty="0">
              <a:solidFill>
                <a:srgbClr val="000000"/>
              </a:solidFill>
            </a:endParaRPr>
          </a:p>
          <a:p>
            <a:pPr algn="l"/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200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C61E751-13A9-4DF0-8CC1-417E74069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59" y="506104"/>
            <a:ext cx="10515600" cy="55891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b="1" dirty="0">
              <a:solidFill>
                <a:srgbClr val="AB0830"/>
              </a:solidFill>
              <a:latin typeface="Cambria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b="1" dirty="0">
                <a:solidFill>
                  <a:srgbClr val="AB0830"/>
                </a:solidFill>
                <a:latin typeface="Cambria"/>
                <a:cs typeface="Times New Roman"/>
              </a:rPr>
              <a:t>Technical unemployment</a:t>
            </a: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>
              <a:solidFill>
                <a:prstClr val="white">
                  <a:lumMod val="50000"/>
                </a:prstClr>
              </a:solidFill>
              <a:latin typeface="Cambria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dirty="0">
              <a:solidFill>
                <a:prstClr val="white">
                  <a:lumMod val="50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dirty="0">
              <a:solidFill>
                <a:prstClr val="white">
                  <a:lumMod val="50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31242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GB" sz="2000" dirty="0">
                <a:latin typeface="Verdana"/>
                <a:ea typeface="Verdana"/>
                <a:cs typeface="Verdana"/>
              </a:rPr>
              <a:t>The reimbursement of the compensation is </a:t>
            </a:r>
            <a:r>
              <a:rPr lang="ro-RO" sz="2000" dirty="0">
                <a:latin typeface="Verdana"/>
                <a:ea typeface="Verdana"/>
                <a:cs typeface="Verdana"/>
              </a:rPr>
              <a:t>made </a:t>
            </a:r>
            <a:r>
              <a:rPr lang="en-GB" sz="2000" dirty="0">
                <a:latin typeface="Verdana"/>
                <a:ea typeface="Verdana"/>
                <a:cs typeface="Verdana"/>
              </a:rPr>
              <a:t>on the following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ZA" sz="2000" dirty="0">
                <a:latin typeface="Verdana"/>
                <a:ea typeface="Verdana"/>
                <a:cs typeface="Verdana"/>
              </a:rPr>
              <a:t>documents</a:t>
            </a:r>
            <a:r>
              <a:rPr lang="en-GB" sz="2000" dirty="0">
                <a:latin typeface="Verdana"/>
                <a:ea typeface="Verdana"/>
                <a:cs typeface="Verdana"/>
              </a:rPr>
              <a:t>:</a:t>
            </a:r>
          </a:p>
          <a:p>
            <a:pPr marL="628650" indent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o-RO" sz="2000" dirty="0">
                <a:latin typeface="Verdana"/>
                <a:ea typeface="Verdana"/>
                <a:cs typeface="Verdana"/>
              </a:rPr>
              <a:t>  a </a:t>
            </a:r>
            <a:r>
              <a:rPr lang="en-ZA" sz="2000" dirty="0">
                <a:latin typeface="Verdana"/>
                <a:ea typeface="Verdana"/>
                <a:cs typeface="Verdana"/>
              </a:rPr>
              <a:t>request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signed and dated by the company</a:t>
            </a:r>
            <a:r>
              <a:rPr lang="ro-RO" sz="2000" dirty="0">
                <a:latin typeface="Verdana"/>
                <a:ea typeface="Verdana"/>
                <a:cs typeface="Verdana"/>
              </a:rPr>
              <a:t> legal </a:t>
            </a:r>
            <a:r>
              <a:rPr lang="en-GB" sz="2000" dirty="0">
                <a:latin typeface="Verdana"/>
                <a:ea typeface="Verdana"/>
                <a:cs typeface="Verdana"/>
              </a:rPr>
              <a:t>representative 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marL="628650" indent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dirty="0">
                <a:latin typeface="Verdana"/>
                <a:ea typeface="Verdana"/>
                <a:cs typeface="Verdana"/>
              </a:rPr>
              <a:t> </a:t>
            </a:r>
            <a:r>
              <a:rPr lang="ro-RO" sz="2000" dirty="0">
                <a:latin typeface="Verdana"/>
                <a:ea typeface="Verdana"/>
                <a:cs typeface="Verdana"/>
              </a:rPr>
              <a:t> a</a:t>
            </a:r>
            <a:r>
              <a:rPr lang="en-GB" sz="2000" dirty="0">
                <a:latin typeface="Verdana"/>
                <a:ea typeface="Verdana"/>
                <a:cs typeface="Verdana"/>
              </a:rPr>
              <a:t> statement of the company </a:t>
            </a:r>
            <a:r>
              <a:rPr lang="ro-RO" sz="2000" dirty="0">
                <a:latin typeface="Verdana"/>
                <a:ea typeface="Verdana"/>
                <a:cs typeface="Verdana"/>
              </a:rPr>
              <a:t>legal </a:t>
            </a:r>
            <a:r>
              <a:rPr lang="en-GB" sz="2000" dirty="0">
                <a:latin typeface="Verdana"/>
                <a:ea typeface="Verdana"/>
                <a:cs typeface="Verdana"/>
              </a:rPr>
              <a:t>representative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marL="628650" indent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000" dirty="0">
                <a:latin typeface="Verdana"/>
                <a:ea typeface="Verdana"/>
                <a:cs typeface="Verdana"/>
              </a:rPr>
              <a:t> </a:t>
            </a:r>
            <a:r>
              <a:rPr lang="ro-RO" sz="2000" dirty="0">
                <a:latin typeface="Verdana"/>
                <a:ea typeface="Verdana"/>
                <a:cs typeface="Verdana"/>
              </a:rPr>
              <a:t>t</a:t>
            </a:r>
            <a:r>
              <a:rPr lang="en-GB" sz="2000" dirty="0">
                <a:latin typeface="Verdana"/>
                <a:ea typeface="Verdana"/>
                <a:cs typeface="Verdana"/>
              </a:rPr>
              <a:t>he list of employees entitled to receive the technical unemployment compensation assumed by the company</a:t>
            </a:r>
            <a:r>
              <a:rPr lang="ro-RO" sz="2000" dirty="0">
                <a:latin typeface="Verdana"/>
                <a:ea typeface="Verdana"/>
                <a:cs typeface="Verdana"/>
              </a:rPr>
              <a:t> legal </a:t>
            </a:r>
            <a:r>
              <a:rPr lang="en-GB" sz="2000" dirty="0">
                <a:latin typeface="Verdana"/>
                <a:ea typeface="Verdana"/>
                <a:cs typeface="Verdana"/>
              </a:rPr>
              <a:t>representative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marL="628650" indent="0" algn="just">
              <a:lnSpc>
                <a:spcPct val="150000"/>
              </a:lnSpc>
              <a:buNone/>
            </a:pPr>
            <a:r>
              <a:rPr lang="ro-RO" sz="2000" dirty="0">
                <a:latin typeface="Verdana"/>
                <a:ea typeface="Verdana"/>
                <a:cs typeface="Verdana"/>
              </a:rPr>
              <a:t>	</a:t>
            </a:r>
            <a:r>
              <a:rPr lang="en-GB" sz="2000" dirty="0">
                <a:latin typeface="Verdana"/>
                <a:ea typeface="Verdana"/>
                <a:cs typeface="Verdana"/>
              </a:rPr>
              <a:t>* </a:t>
            </a:r>
            <a:r>
              <a:rPr lang="ro-RO" sz="2000" dirty="0">
                <a:latin typeface="Verdana"/>
                <a:ea typeface="Verdana"/>
                <a:cs typeface="Verdana"/>
              </a:rPr>
              <a:t>Standard </a:t>
            </a:r>
            <a:r>
              <a:rPr lang="en-ZA" sz="2000" dirty="0">
                <a:latin typeface="Verdana"/>
                <a:ea typeface="Verdana"/>
                <a:cs typeface="Verdana"/>
              </a:rPr>
              <a:t>forms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– according to</a:t>
            </a:r>
            <a:r>
              <a:rPr lang="ro-RO" sz="2000" dirty="0">
                <a:latin typeface="Verdana"/>
                <a:ea typeface="Verdana"/>
                <a:cs typeface="Verdana"/>
              </a:rPr>
              <a:t> </a:t>
            </a:r>
            <a:r>
              <a:rPr lang="en-GB" sz="2000" dirty="0">
                <a:latin typeface="Verdana"/>
                <a:ea typeface="Verdana"/>
                <a:cs typeface="Verdana"/>
              </a:rPr>
              <a:t>the Decree no. 741/2020</a:t>
            </a:r>
          </a:p>
          <a:p>
            <a:pPr marL="571500" indent="2349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7550" indent="35369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GB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indent="3124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en-GB" sz="1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8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  <p:pic>
        <p:nvPicPr>
          <p:cNvPr id="5" name="Imagine 4" descr="O imagine care conține semn, oprire&#10;&#10;Descrierea a fost generată cu un grad foarte mare de încredere">
            <a:extLst>
              <a:ext uri="{FF2B5EF4-FFF2-40B4-BE49-F238E27FC236}">
                <a16:creationId xmlns:a16="http://schemas.microsoft.com/office/drawing/2014/main" id="{BC154097-D8F9-47C1-A430-917769C54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452" y="0"/>
            <a:ext cx="1378696" cy="1378696"/>
          </a:xfrm>
          <a:prstGeom prst="rect">
            <a:avLst/>
          </a:prstGeom>
        </p:spPr>
      </p:pic>
      <p:sp>
        <p:nvSpPr>
          <p:cNvPr id="4" name="Subtitlu 2">
            <a:extLst>
              <a:ext uri="{FF2B5EF4-FFF2-40B4-BE49-F238E27FC236}">
                <a16:creationId xmlns:a16="http://schemas.microsoft.com/office/drawing/2014/main" id="{94B8DA2C-11AC-4874-94D5-F701583CC564}"/>
              </a:ext>
            </a:extLst>
          </p:cNvPr>
          <p:cNvSpPr txBox="1">
            <a:spLocks/>
          </p:cNvSpPr>
          <p:nvPr/>
        </p:nvSpPr>
        <p:spPr>
          <a:xfrm>
            <a:off x="1548174" y="6004423"/>
            <a:ext cx="9095651" cy="347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o-RO" sz="1600" b="1" dirty="0">
                <a:solidFill>
                  <a:srgbClr val="C00000"/>
                </a:solidFill>
              </a:rPr>
              <a:t>vasiliumiclea.ro</a:t>
            </a:r>
          </a:p>
          <a:p>
            <a:pPr algn="l"/>
            <a:endParaRPr lang="ro-RO" sz="1600" dirty="0">
              <a:solidFill>
                <a:srgbClr val="000000"/>
              </a:solidFill>
            </a:endParaRPr>
          </a:p>
          <a:p>
            <a:pPr algn="l"/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435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693</Words>
  <Application>Microsoft Macintosh PowerPoint</Application>
  <PresentationFormat>Widescreen</PresentationFormat>
  <Paragraphs>178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Verdana</vt:lpstr>
      <vt:lpstr>Wingdings</vt:lpstr>
      <vt:lpstr>Temă Office</vt:lpstr>
      <vt:lpstr>      Technical unemployment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Legislația muncii</dc:title>
  <dc:creator>Razvan Vasiliu</dc:creator>
  <cp:lastModifiedBy>Razvan Vasiliu</cp:lastModifiedBy>
  <cp:revision>847</cp:revision>
  <dcterms:created xsi:type="dcterms:W3CDTF">2018-04-03T13:45:18Z</dcterms:created>
  <dcterms:modified xsi:type="dcterms:W3CDTF">2020-04-04T08:19:33Z</dcterms:modified>
</cp:coreProperties>
</file>